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352" r:id="rId3"/>
    <p:sldId id="353" r:id="rId4"/>
    <p:sldId id="354" r:id="rId5"/>
    <p:sldId id="326" r:id="rId6"/>
    <p:sldId id="344" r:id="rId7"/>
    <p:sldId id="350" r:id="rId8"/>
    <p:sldId id="355" r:id="rId9"/>
    <p:sldId id="324" r:id="rId10"/>
    <p:sldId id="356" r:id="rId11"/>
    <p:sldId id="264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808080"/>
    <a:srgbClr val="6E6E6E"/>
    <a:srgbClr val="373737"/>
    <a:srgbClr val="FFFFFF"/>
    <a:srgbClr val="F8F8F8"/>
    <a:srgbClr val="000000"/>
    <a:srgbClr val="DDDDDD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212" autoAdjust="0"/>
  </p:normalViewPr>
  <p:slideViewPr>
    <p:cSldViewPr showGuides="1">
      <p:cViewPr>
        <p:scale>
          <a:sx n="80" d="100"/>
          <a:sy n="80" d="100"/>
        </p:scale>
        <p:origin x="-1674" y="-192"/>
      </p:cViewPr>
      <p:guideLst>
        <p:guide orient="horz" pos="164"/>
        <p:guide orient="horz" pos="618"/>
        <p:guide orient="horz" pos="709"/>
        <p:guide orient="horz" pos="4020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pPr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2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3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4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5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6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7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8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截止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年底，共有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41535 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家企业申请了主体身份验证服务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、在与阿里短短不到半年的合作过程中，深圳企业已经有</a:t>
            </a:r>
            <a:r>
              <a:rPr lang="en-US" altLang="zh-CN" dirty="0" smtClean="0"/>
              <a:t>36828</a:t>
            </a:r>
            <a:r>
              <a:rPr lang="zh-CN" altLang="en-US" dirty="0" smtClean="0"/>
              <a:t>家优秀的诚信通会员网站，点亮了展现企业身份验证的红盾标识，这也说明了企业有意愿配合政府完成这项对双方都有利的工作。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、在点亮红盾工作的后续，我们一方面扩展合作范围，增加了如深商</a:t>
            </a:r>
            <a:r>
              <a:rPr lang="en-US" altLang="zh-CN" dirty="0" smtClean="0"/>
              <a:t>E</a:t>
            </a:r>
            <a:r>
              <a:rPr lang="zh-CN" altLang="en-US" dirty="0" smtClean="0"/>
              <a:t>天下平台、</a:t>
            </a:r>
            <a:r>
              <a:rPr lang="en-US" altLang="zh-CN" dirty="0" err="1" smtClean="0"/>
              <a:t>ECChina</a:t>
            </a:r>
            <a:r>
              <a:rPr lang="zh-CN" altLang="en-US" dirty="0" smtClean="0"/>
              <a:t>平台、</a:t>
            </a:r>
            <a:r>
              <a:rPr lang="en-US" altLang="zh-CN" dirty="0" smtClean="0"/>
              <a:t>SGS</a:t>
            </a:r>
            <a:r>
              <a:rPr lang="zh-CN" altLang="en-US" dirty="0" smtClean="0"/>
              <a:t>等合作伙伴，另一方面也在不断丰富企业身份认证的含金量，即不仅仅包含简单的企业证照信息，也将包含更多展现企业综合信用信息的数据，为打造全国性的互联网可信交易环境奠定基础。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10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63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event.slideto.me/" TargetMode="External"/><Relationship Id="rId3" Type="http://schemas.openxmlformats.org/officeDocument/2006/relationships/hyperlink" Target="http://slideto.me/article.php?id=3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slideto.me/article.php?id=2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help.slideto.me/" TargetMode="External"/><Relationship Id="rId5" Type="http://schemas.openxmlformats.org/officeDocument/2006/relationships/hyperlink" Target="http://slideto.me/" TargetMode="External"/><Relationship Id="rId4" Type="http://schemas.openxmlformats.org/officeDocument/2006/relationships/hyperlink" Target="http://slideto.me/article.php?id=1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SLIDEtoME\TP模板\TP-01-00001-\bg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7" b="18498"/>
          <a:stretch/>
        </p:blipFill>
        <p:spPr bwMode="auto">
          <a:xfrm flipH="1">
            <a:off x="0" y="2918212"/>
            <a:ext cx="9144000" cy="32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196752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1988840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2" name="矩形 11"/>
          <p:cNvSpPr/>
          <p:nvPr userDrawn="1"/>
        </p:nvSpPr>
        <p:spPr>
          <a:xfrm>
            <a:off x="0" y="2891249"/>
            <a:ext cx="9144000" cy="53927"/>
          </a:xfrm>
          <a:prstGeom prst="rect">
            <a:avLst/>
          </a:prstGeom>
          <a:gradFill>
            <a:gsLst>
              <a:gs pos="0">
                <a:srgbClr val="808080"/>
              </a:gs>
              <a:gs pos="96300">
                <a:srgbClr val="DDDDDD"/>
              </a:gs>
              <a:gs pos="100000">
                <a:srgbClr val="C0C0C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6181599"/>
            <a:ext cx="9144000" cy="53927"/>
          </a:xfrm>
          <a:prstGeom prst="rect">
            <a:avLst/>
          </a:prstGeom>
          <a:gradFill>
            <a:gsLst>
              <a:gs pos="0">
                <a:srgbClr val="808080"/>
              </a:gs>
              <a:gs pos="96300">
                <a:srgbClr val="DDDDDD"/>
              </a:gs>
              <a:gs pos="100000">
                <a:srgbClr val="C0C0C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2014/2/25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36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36">
            <a:hlinkClick r:id="rId2"/>
          </p:cNvPr>
          <p:cNvSpPr/>
          <p:nvPr userDrawn="1"/>
        </p:nvSpPr>
        <p:spPr>
          <a:xfrm>
            <a:off x="1945655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sp>
        <p:nvSpPr>
          <p:cNvPr id="29" name="圆角矩形 28">
            <a:hlinkClick r:id="rId3"/>
          </p:cNvPr>
          <p:cNvSpPr/>
          <p:nvPr userDrawn="1"/>
        </p:nvSpPr>
        <p:spPr>
          <a:xfrm>
            <a:off x="1204218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sp>
        <p:nvSpPr>
          <p:cNvPr id="2" name="圆角矩形 1">
            <a:hlinkClick r:id="rId4"/>
          </p:cNvPr>
          <p:cNvSpPr/>
          <p:nvPr userDrawn="1"/>
        </p:nvSpPr>
        <p:spPr>
          <a:xfrm>
            <a:off x="462781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95536" y="1110391"/>
            <a:ext cx="8352928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 userDrawn="1"/>
        </p:nvSpPr>
        <p:spPr>
          <a:xfrm>
            <a:off x="1088288" y="1374676"/>
            <a:ext cx="936376" cy="936376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</a:rPr>
              <a:t>演绎创作</a:t>
            </a:r>
          </a:p>
        </p:txBody>
      </p:sp>
      <p:sp>
        <p:nvSpPr>
          <p:cNvPr id="21" name="椭圆 20"/>
          <p:cNvSpPr/>
          <p:nvPr userDrawn="1"/>
        </p:nvSpPr>
        <p:spPr>
          <a:xfrm>
            <a:off x="4103812" y="1374676"/>
            <a:ext cx="936376" cy="936376"/>
          </a:xfrm>
          <a:prstGeom prst="ellipse">
            <a:avLst/>
          </a:prstGeom>
          <a:solidFill>
            <a:srgbClr val="E60000"/>
          </a:solidFill>
          <a:ln w="127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 smtClean="0">
                <a:solidFill>
                  <a:srgbClr val="FFFFFF"/>
                </a:solidFill>
              </a:rPr>
              <a:t>网络</a:t>
            </a:r>
            <a:endParaRPr lang="en-US" altLang="zh-CN" sz="1600" dirty="0" smtClean="0">
              <a:solidFill>
                <a:srgbClr val="FFFFFF"/>
              </a:solidFill>
            </a:endParaRPr>
          </a:p>
          <a:p>
            <a:pPr lvl="0" algn="ctr"/>
            <a:r>
              <a:rPr lang="zh-CN" altLang="en-US" sz="1600" dirty="0">
                <a:solidFill>
                  <a:srgbClr val="FFFFFF"/>
                </a:solidFill>
              </a:rPr>
              <a:t>共享</a:t>
            </a:r>
          </a:p>
        </p:txBody>
      </p:sp>
      <p:sp>
        <p:nvSpPr>
          <p:cNvPr id="22" name="椭圆 21"/>
          <p:cNvSpPr/>
          <p:nvPr userDrawn="1"/>
        </p:nvSpPr>
        <p:spPr>
          <a:xfrm>
            <a:off x="7119336" y="1374676"/>
            <a:ext cx="936376" cy="936376"/>
          </a:xfrm>
          <a:prstGeom prst="ellipse">
            <a:avLst/>
          </a:prstGeom>
          <a:solidFill>
            <a:srgbClr val="E60000"/>
          </a:solidFill>
          <a:ln w="12700"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FF"/>
                </a:solidFill>
              </a:rPr>
              <a:t>付费下载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395536" y="2971552"/>
            <a:ext cx="8352928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 userDrawn="1"/>
        </p:nvSpPr>
        <p:spPr>
          <a:xfrm>
            <a:off x="284027" y="2524311"/>
            <a:ext cx="2544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5F5F5F"/>
                </a:solidFill>
              </a:rPr>
              <a:t>欢迎</a:t>
            </a:r>
            <a:r>
              <a:rPr lang="zh-CN" altLang="en-US" sz="1200" dirty="0">
                <a:solidFill>
                  <a:srgbClr val="5F5F5F"/>
                </a:solidFill>
              </a:rPr>
              <a:t>用于</a:t>
            </a:r>
            <a:r>
              <a:rPr lang="zh-CN" altLang="en-US" sz="1200" dirty="0" smtClean="0">
                <a:solidFill>
                  <a:srgbClr val="5F5F5F"/>
                </a:solidFill>
              </a:rPr>
              <a:t>非商业用途的演绎创作</a:t>
            </a:r>
            <a:endParaRPr lang="en-US" altLang="zh-CN" sz="1200" dirty="0">
              <a:solidFill>
                <a:srgbClr val="5F5F5F"/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3152775" y="2524311"/>
            <a:ext cx="283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5F5F5F"/>
                </a:solidFill>
              </a:rPr>
              <a:t>禁止任何形式的文件共享</a:t>
            </a:r>
            <a:endParaRPr lang="en-US" altLang="zh-CN" sz="1200" dirty="0">
              <a:solidFill>
                <a:srgbClr val="5F5F5F"/>
              </a:solidFill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6444524" y="2524311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5F5F5F"/>
                </a:solidFill>
              </a:rPr>
              <a:t>禁止任何形式的付费下载</a:t>
            </a:r>
            <a:endParaRPr lang="en-US" altLang="zh-CN" sz="1200" dirty="0">
              <a:solidFill>
                <a:srgbClr val="5F5F5F"/>
              </a:solidFill>
            </a:endParaRPr>
          </a:p>
        </p:txBody>
      </p:sp>
      <p:sp>
        <p:nvSpPr>
          <p:cNvPr id="27" name="矩形 26"/>
          <p:cNvSpPr/>
          <p:nvPr userDrawn="1"/>
        </p:nvSpPr>
        <p:spPr>
          <a:xfrm>
            <a:off x="395288" y="409670"/>
            <a:ext cx="2614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1C1C1C"/>
                </a:solidFill>
              </a:rPr>
              <a:t>声明</a:t>
            </a:r>
            <a:endParaRPr lang="en-US" altLang="zh-CN" sz="3200" dirty="0">
              <a:solidFill>
                <a:srgbClr val="1C1C1C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395536" y="6079243"/>
            <a:ext cx="672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C1C1C"/>
                </a:solidFill>
              </a:rPr>
              <a:t>田士庆设计事务所 </a:t>
            </a:r>
            <a:r>
              <a:rPr lang="en-US" altLang="zh-CN" sz="1200" dirty="0" smtClean="0">
                <a:solidFill>
                  <a:srgbClr val="1C1C1C"/>
                </a:solidFill>
              </a:rPr>
              <a:t>- </a:t>
            </a:r>
            <a:r>
              <a:rPr lang="zh-CN" altLang="en-US" sz="1200" dirty="0" smtClean="0">
                <a:solidFill>
                  <a:srgbClr val="1C1C1C"/>
                </a:solidFill>
              </a:rPr>
              <a:t>专业</a:t>
            </a:r>
            <a:r>
              <a:rPr lang="en-US" altLang="zh-CN" sz="1200" dirty="0" smtClean="0">
                <a:solidFill>
                  <a:srgbClr val="1C1C1C"/>
                </a:solidFill>
              </a:rPr>
              <a:t>PPT</a:t>
            </a:r>
            <a:r>
              <a:rPr lang="zh-CN" altLang="en-US" sz="1200" dirty="0" smtClean="0">
                <a:solidFill>
                  <a:srgbClr val="1C1C1C"/>
                </a:solidFill>
              </a:rPr>
              <a:t>演示设计服务请访问：</a:t>
            </a:r>
            <a:r>
              <a:rPr lang="en-US" altLang="zh-CN" sz="1200" dirty="0">
                <a:solidFill>
                  <a:srgbClr val="1C1C1C"/>
                </a:solidFill>
              </a:rPr>
              <a:t>http://</a:t>
            </a:r>
            <a:r>
              <a:rPr lang="en-US" altLang="zh-CN" sz="1200" dirty="0" smtClean="0">
                <a:solidFill>
                  <a:srgbClr val="1C1C1C"/>
                </a:solidFill>
              </a:rPr>
              <a:t>littletian.com</a:t>
            </a:r>
            <a:endParaRPr lang="en-US" altLang="zh-CN" sz="1200" dirty="0">
              <a:solidFill>
                <a:srgbClr val="1C1C1C"/>
              </a:solidFill>
            </a:endParaRPr>
          </a:p>
        </p:txBody>
      </p:sp>
      <p:sp>
        <p:nvSpPr>
          <p:cNvPr id="31" name="圆角矩形 30"/>
          <p:cNvSpPr/>
          <p:nvPr userDrawn="1"/>
        </p:nvSpPr>
        <p:spPr>
          <a:xfrm>
            <a:off x="1320800" y="3840938"/>
            <a:ext cx="6502400" cy="720080"/>
          </a:xfrm>
          <a:prstGeom prst="roundRect">
            <a:avLst>
              <a:gd name="adj" fmla="val 8604"/>
            </a:avLst>
          </a:prstGeom>
          <a:gradFill flip="none" rotWithShape="1">
            <a:gsLst>
              <a:gs pos="0">
                <a:srgbClr val="DDDDDD"/>
              </a:gs>
              <a:gs pos="100000">
                <a:srgbClr val="F8F8F8"/>
              </a:gs>
            </a:gsLst>
            <a:lin ang="16200000" scaled="1"/>
            <a:tileRect/>
          </a:gradFill>
          <a:ln w="9525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圆角矩形 31"/>
          <p:cNvSpPr/>
          <p:nvPr userDrawn="1"/>
        </p:nvSpPr>
        <p:spPr>
          <a:xfrm>
            <a:off x="1439731" y="3938895"/>
            <a:ext cx="3848549" cy="524166"/>
          </a:xfrm>
          <a:prstGeom prst="roundRect">
            <a:avLst>
              <a:gd name="adj" fmla="val 8604"/>
            </a:avLst>
          </a:prstGeom>
          <a:solidFill>
            <a:srgbClr val="FFFFFF"/>
          </a:solidFill>
          <a:ln w="9525">
            <a:solidFill>
              <a:srgbClr val="C0C0C0"/>
            </a:solidFill>
          </a:ln>
          <a:effectLst>
            <a:innerShdw blurRad="50800" dist="25400" dir="13800000">
              <a:prstClr val="black">
                <a:alpha val="1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600" dirty="0" smtClean="0">
                <a:solidFill>
                  <a:srgbClr val="1C1C1C"/>
                </a:solidFill>
              </a:rPr>
              <a:t>最新</a:t>
            </a:r>
            <a:r>
              <a:rPr lang="en-US" altLang="zh-CN" sz="1600" dirty="0" smtClean="0">
                <a:solidFill>
                  <a:srgbClr val="1C1C1C"/>
                </a:solidFill>
              </a:rPr>
              <a:t>PPT</a:t>
            </a:r>
            <a:r>
              <a:rPr lang="zh-CN" altLang="en-US" sz="1600" dirty="0" smtClean="0">
                <a:solidFill>
                  <a:srgbClr val="1C1C1C"/>
                </a:solidFill>
              </a:rPr>
              <a:t>模板</a:t>
            </a:r>
            <a:endParaRPr lang="zh-CN" altLang="en-US" sz="1600" dirty="0">
              <a:solidFill>
                <a:srgbClr val="1C1C1C"/>
              </a:solidFill>
            </a:endParaRPr>
          </a:p>
        </p:txBody>
      </p:sp>
      <p:sp>
        <p:nvSpPr>
          <p:cNvPr id="33" name="圆角矩形 32">
            <a:hlinkClick r:id="rId5" tooltip="点击选择PPT模板"/>
          </p:cNvPr>
          <p:cNvSpPr/>
          <p:nvPr userDrawn="1"/>
        </p:nvSpPr>
        <p:spPr>
          <a:xfrm>
            <a:off x="5398378" y="3938895"/>
            <a:ext cx="1008113" cy="524166"/>
          </a:xfrm>
          <a:prstGeom prst="roundRect">
            <a:avLst>
              <a:gd name="adj" fmla="val 8604"/>
            </a:avLst>
          </a:prstGeom>
          <a:gradFill>
            <a:gsLst>
              <a:gs pos="0">
                <a:srgbClr val="F6BB00"/>
              </a:gs>
              <a:gs pos="100000">
                <a:srgbClr val="FFD243"/>
              </a:gs>
            </a:gsLst>
            <a:lin ang="16200000" scaled="1"/>
          </a:gradFill>
          <a:ln w="9525">
            <a:solidFill>
              <a:srgbClr val="FFD2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1C1C1C"/>
                </a:solidFill>
                <a:effectLst>
                  <a:outerShdw dist="12700" dir="5400000" rotWithShape="0">
                    <a:srgbClr val="FFF7D5">
                      <a:alpha val="40000"/>
                    </a:srgbClr>
                  </a:outerShdw>
                </a:effectLst>
              </a:rPr>
              <a:t>下</a:t>
            </a:r>
            <a:r>
              <a:rPr lang="zh-CN" altLang="en-US" sz="800" dirty="0" smtClean="0">
                <a:solidFill>
                  <a:srgbClr val="1C1C1C"/>
                </a:solidFill>
                <a:effectLst>
                  <a:outerShdw dist="12700" dir="5400000" rotWithShape="0">
                    <a:srgbClr val="FFF7D5">
                      <a:alpha val="40000"/>
                    </a:srgbClr>
                  </a:outerShdw>
                </a:effectLst>
              </a:rPr>
              <a:t> </a:t>
            </a:r>
            <a:r>
              <a:rPr lang="zh-CN" altLang="en-US" dirty="0" smtClean="0">
                <a:solidFill>
                  <a:srgbClr val="1C1C1C"/>
                </a:solidFill>
                <a:effectLst>
                  <a:outerShdw dist="12700" dir="5400000" rotWithShape="0">
                    <a:srgbClr val="FFF7D5">
                      <a:alpha val="40000"/>
                    </a:srgbClr>
                  </a:outerShdw>
                </a:effectLst>
              </a:rPr>
              <a:t>载</a:t>
            </a:r>
            <a:endParaRPr lang="zh-CN" altLang="en-US" dirty="0">
              <a:solidFill>
                <a:srgbClr val="1C1C1C"/>
              </a:solidFill>
              <a:effectLst>
                <a:outerShdw dist="12700" dir="5400000" rotWithShape="0">
                  <a:srgbClr val="FFF7D5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矩形 33"/>
          <p:cNvSpPr/>
          <p:nvPr userDrawn="1"/>
        </p:nvSpPr>
        <p:spPr>
          <a:xfrm>
            <a:off x="1320800" y="4586776"/>
            <a:ext cx="65010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900" dirty="0" smtClean="0">
                <a:solidFill>
                  <a:srgbClr val="808080"/>
                </a:solidFill>
              </a:rPr>
              <a:t>技术支持：</a:t>
            </a:r>
            <a:r>
              <a:rPr lang="en-US" altLang="zh-CN" sz="900" dirty="0" smtClean="0">
                <a:solidFill>
                  <a:srgbClr val="808080"/>
                </a:solidFill>
              </a:rPr>
              <a:t>www.Slideto.Me</a:t>
            </a:r>
          </a:p>
        </p:txBody>
      </p:sp>
      <p:sp>
        <p:nvSpPr>
          <p:cNvPr id="35" name="圆角矩形 34">
            <a:hlinkClick r:id="rId6" tooltip="点击选择PPT模板"/>
          </p:cNvPr>
          <p:cNvSpPr/>
          <p:nvPr userDrawn="1"/>
        </p:nvSpPr>
        <p:spPr>
          <a:xfrm>
            <a:off x="6454173" y="3938895"/>
            <a:ext cx="1269089" cy="524166"/>
          </a:xfrm>
          <a:prstGeom prst="roundRect">
            <a:avLst>
              <a:gd name="adj" fmla="val 8604"/>
            </a:avLst>
          </a:prstGeom>
          <a:gradFill>
            <a:gsLst>
              <a:gs pos="0">
                <a:srgbClr val="B2B2B2"/>
              </a:gs>
              <a:gs pos="100000">
                <a:srgbClr val="EAEAEA"/>
              </a:gs>
            </a:gsLst>
            <a:lin ang="16200000" scaled="1"/>
          </a:gradFill>
          <a:ln w="9525">
            <a:solidFill>
              <a:srgbClr val="C0C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dirty="0" smtClean="0">
                <a:solidFill>
                  <a:srgbClr val="1C1C1C"/>
                </a:solidFill>
                <a:effectLst>
                  <a:outerShdw dist="12700" dir="5400000" rotWithShape="0">
                    <a:srgbClr val="F8F8F8">
                      <a:alpha val="40000"/>
                    </a:srgbClr>
                  </a:outerShdw>
                </a:effectLst>
              </a:rPr>
              <a:t>帮助中心</a:t>
            </a:r>
          </a:p>
        </p:txBody>
      </p:sp>
      <p:pic>
        <p:nvPicPr>
          <p:cNvPr id="36" name="Picture 3" descr="C:\Users\Administrator\Desktop\tsq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47705"/>
            <a:ext cx="1854268" cy="79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圆角矩形 37">
            <a:hlinkClick r:id="rId8"/>
          </p:cNvPr>
          <p:cNvSpPr/>
          <p:nvPr userDrawn="1"/>
        </p:nvSpPr>
        <p:spPr>
          <a:xfrm>
            <a:off x="2687092" y="5841300"/>
            <a:ext cx="648072" cy="198661"/>
          </a:xfrm>
          <a:prstGeom prst="roundRect">
            <a:avLst>
              <a:gd name="adj" fmla="val 6746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dirty="0">
              <a:solidFill>
                <a:srgbClr val="808080"/>
              </a:solidFill>
            </a:endParaRPr>
          </a:p>
        </p:txBody>
      </p:sp>
      <p:sp>
        <p:nvSpPr>
          <p:cNvPr id="30" name="矩形 29"/>
          <p:cNvSpPr/>
          <p:nvPr userDrawn="1"/>
        </p:nvSpPr>
        <p:spPr>
          <a:xfrm>
            <a:off x="395536" y="580224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1C1C1C"/>
                </a:solidFill>
              </a:rPr>
              <a:t>免责条款   使用条款   隐私保护   最新活动</a:t>
            </a:r>
            <a:endParaRPr lang="en-US" altLang="zh-CN" sz="12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3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526581"/>
            <a:ext cx="8353425" cy="750292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4744"/>
            <a:ext cx="8353425" cy="401836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pic>
        <p:nvPicPr>
          <p:cNvPr id="12" name="Picture 2" descr="D:\SLIDEtoME\TP模板\TP-01-00001-\bg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3" b="18497"/>
          <a:stretch/>
        </p:blipFill>
        <p:spPr bwMode="auto">
          <a:xfrm flipH="1">
            <a:off x="0" y="2546824"/>
            <a:ext cx="9144000" cy="36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 userDrawn="1"/>
        </p:nvSpPr>
        <p:spPr>
          <a:xfrm>
            <a:off x="0" y="2492896"/>
            <a:ext cx="9144000" cy="53927"/>
          </a:xfrm>
          <a:prstGeom prst="rect">
            <a:avLst/>
          </a:prstGeom>
          <a:gradFill>
            <a:gsLst>
              <a:gs pos="0">
                <a:srgbClr val="808080"/>
              </a:gs>
              <a:gs pos="96300">
                <a:srgbClr val="DDDDDD"/>
              </a:gs>
              <a:gs pos="100000">
                <a:srgbClr val="C0C0C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181599"/>
            <a:ext cx="9144000" cy="53927"/>
          </a:xfrm>
          <a:prstGeom prst="rect">
            <a:avLst/>
          </a:prstGeom>
          <a:gradFill>
            <a:gsLst>
              <a:gs pos="0">
                <a:srgbClr val="808080"/>
              </a:gs>
              <a:gs pos="96300">
                <a:srgbClr val="DDDDDD"/>
              </a:gs>
              <a:gs pos="100000">
                <a:srgbClr val="C0C0C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1124744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1916832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pic>
        <p:nvPicPr>
          <p:cNvPr id="11" name="Picture 2" descr="D:\SLIDEtoME\TP模板\TP-01-00001-\bg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7" b="18498"/>
          <a:stretch/>
        </p:blipFill>
        <p:spPr bwMode="auto">
          <a:xfrm flipH="1">
            <a:off x="0" y="2918212"/>
            <a:ext cx="9144000" cy="32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0" y="2891249"/>
            <a:ext cx="9144000" cy="53927"/>
          </a:xfrm>
          <a:prstGeom prst="rect">
            <a:avLst/>
          </a:prstGeom>
          <a:gradFill>
            <a:gsLst>
              <a:gs pos="0">
                <a:srgbClr val="808080"/>
              </a:gs>
              <a:gs pos="96300">
                <a:srgbClr val="DDDDDD"/>
              </a:gs>
              <a:gs pos="100000">
                <a:srgbClr val="C0C0C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181599"/>
            <a:ext cx="9144000" cy="53927"/>
          </a:xfrm>
          <a:prstGeom prst="rect">
            <a:avLst/>
          </a:prstGeom>
          <a:gradFill>
            <a:gsLst>
              <a:gs pos="0">
                <a:srgbClr val="808080"/>
              </a:gs>
              <a:gs pos="96300">
                <a:srgbClr val="DDDDDD"/>
              </a:gs>
              <a:gs pos="100000">
                <a:srgbClr val="C0C0C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pPr/>
              <a:t>2014/2/25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94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49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SLIDEtoME\TP模板\TP-01-00001-\bg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3" b="57009"/>
          <a:stretch/>
        </p:blipFill>
        <p:spPr bwMode="auto">
          <a:xfrm flipH="1">
            <a:off x="0" y="0"/>
            <a:ext cx="9144000" cy="9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993607"/>
            <a:ext cx="9144000" cy="53927"/>
          </a:xfrm>
          <a:prstGeom prst="rect">
            <a:avLst/>
          </a:prstGeom>
          <a:gradFill>
            <a:gsLst>
              <a:gs pos="0">
                <a:srgbClr val="808080"/>
              </a:gs>
              <a:gs pos="96300">
                <a:srgbClr val="DDDDDD"/>
              </a:gs>
              <a:gs pos="100000">
                <a:srgbClr val="C0C0C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2014/2/25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eibo.com/ebsorg" TargetMode="External"/><Relationship Id="rId5" Type="http://schemas.openxmlformats.org/officeDocument/2006/relationships/hyperlink" Target="mailto:service@ebs.org.cn" TargetMode="External"/><Relationship Id="rId4" Type="http://schemas.openxmlformats.org/officeDocument/2006/relationships/hyperlink" Target="http://www.ebs.gov.c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hyperlink" Target="http://cert.ebs.org.cn/1ef08e0b-d1a6-466b-87da-2325f9656cfc.html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943583" y="1196752"/>
            <a:ext cx="5256833" cy="93610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电子商务</a:t>
            </a:r>
            <a:r>
              <a:rPr lang="zh-CN" altLang="en-US" dirty="0" smtClean="0"/>
              <a:t>企业网络身份验证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5BA8-6113-4310-A6D1-2BCBAFCAF7A5}" type="datetime1">
              <a:rPr lang="zh-CN" altLang="en-US" smtClean="0"/>
              <a:pPr/>
              <a:t>2014/2/25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众信电子商务交易保障促进中心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687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九、联系方式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95536" y="1268760"/>
            <a:ext cx="8748464" cy="5208234"/>
          </a:xfrm>
          <a:prstGeom prst="roundRect">
            <a:avLst>
              <a:gd name="adj" fmla="val 2644"/>
            </a:avLst>
          </a:prstGeom>
          <a:gradFill rotWithShape="1">
            <a:gsLst>
              <a:gs pos="0">
                <a:srgbClr val="F3F3F3"/>
              </a:gs>
              <a:gs pos="100000">
                <a:srgbClr val="DDDDDD"/>
              </a:gs>
            </a:gsLst>
            <a:lin ang="5400000" scaled="1"/>
          </a:gradFill>
          <a:ln w="3175">
            <a:solidFill>
              <a:srgbClr val="969696">
                <a:alpha val="58038"/>
              </a:srgbClr>
            </a:solidFill>
            <a:round/>
            <a:headEnd/>
            <a:tailEnd/>
          </a:ln>
        </p:spPr>
        <p:txBody>
          <a:bodyPr/>
          <a:lstStyle/>
          <a:p>
            <a:pPr marL="263525" indent="-263525"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  <a:buFont typeface="Wingdings" pitchFamily="2" charset="2"/>
              <a:buChar char="l"/>
            </a:pPr>
            <a:endParaRPr lang="en-US" altLang="zh-CN" sz="2000" b="1" dirty="0" smtClean="0">
              <a:ea typeface="楷体_GB2312" pitchFamily="49" charset="-122"/>
            </a:endParaRPr>
          </a:p>
          <a:p>
            <a:pPr marL="263525" indent="-263525"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  <a:buFont typeface="Wingdings" pitchFamily="2" charset="2"/>
              <a:buChar char="l"/>
            </a:pPr>
            <a:r>
              <a:rPr lang="zh-CN" altLang="en-US" sz="2000" b="1" dirty="0" smtClean="0">
                <a:ea typeface="楷体_GB2312" pitchFamily="49" charset="-122"/>
              </a:rPr>
              <a:t>网       </a:t>
            </a:r>
            <a:r>
              <a:rPr lang="zh-CN" altLang="en-US" sz="2000" b="1" dirty="0">
                <a:ea typeface="楷体_GB2312" pitchFamily="49" charset="-122"/>
              </a:rPr>
              <a:t>址</a:t>
            </a:r>
            <a:r>
              <a:rPr lang="zh-CN" altLang="en-US" sz="2000" dirty="0">
                <a:ea typeface="楷体_GB2312" pitchFamily="49" charset="-122"/>
              </a:rPr>
              <a:t>：</a:t>
            </a:r>
            <a:r>
              <a:rPr lang="en-US" sz="2000" dirty="0">
                <a:ea typeface="楷体_GB2312" pitchFamily="49" charset="-12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楷体_GB2312" pitchFamily="49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ea typeface="楷体_GB2312" pitchFamily="49" charset="-122"/>
                <a:hlinkClick r:id="rId4"/>
              </a:rPr>
              <a:t>www.ebs.org. </a:t>
            </a:r>
            <a:r>
              <a:rPr lang="en-US" altLang="zh-CN" sz="2400" dirty="0" err="1" smtClean="0">
                <a:solidFill>
                  <a:srgbClr val="FF0000"/>
                </a:solidFill>
                <a:ea typeface="楷体_GB2312" pitchFamily="49" charset="-122"/>
                <a:hlinkClick r:id="rId4"/>
              </a:rPr>
              <a:t>cn</a:t>
            </a:r>
            <a:r>
              <a:rPr lang="en-US" altLang="zh-CN" sz="2400" dirty="0" smtClean="0">
                <a:solidFill>
                  <a:srgbClr val="FF0000"/>
                </a:solidFill>
                <a:ea typeface="楷体_GB2312" pitchFamily="49" charset="-122"/>
              </a:rPr>
              <a:t>  </a:t>
            </a:r>
            <a:r>
              <a:rPr lang="zh-CN" altLang="en-US" sz="2000" b="1" dirty="0" smtClean="0">
                <a:ea typeface="楷体_GB2312" pitchFamily="49" charset="-122"/>
              </a:rPr>
              <a:t>（众信网）</a:t>
            </a:r>
            <a:endParaRPr lang="en-US" altLang="zh-CN" sz="2000" b="1" dirty="0">
              <a:ea typeface="楷体_GB2312" pitchFamily="49" charset="-122"/>
            </a:endParaRPr>
          </a:p>
          <a:p>
            <a:pPr marL="263525" indent="-263525"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  <a:buFont typeface="Wingdings" pitchFamily="2" charset="2"/>
              <a:buChar char="l"/>
            </a:pPr>
            <a:r>
              <a:rPr lang="zh-CN" altLang="en-US" sz="2000" b="1" dirty="0" smtClean="0">
                <a:ea typeface="楷体_GB2312" pitchFamily="49" charset="-122"/>
              </a:rPr>
              <a:t>联系电话</a:t>
            </a:r>
            <a:r>
              <a:rPr lang="zh-CN" altLang="en-US" sz="2000" dirty="0" smtClean="0">
                <a:ea typeface="楷体_GB2312" pitchFamily="49" charset="-122"/>
              </a:rPr>
              <a:t>：</a:t>
            </a:r>
            <a:r>
              <a:rPr lang="en-US" altLang="zh-CN" sz="2000" dirty="0" smtClean="0">
                <a:ea typeface="楷体_GB2312" pitchFamily="49" charset="-122"/>
              </a:rPr>
              <a:t>400-800-0249</a:t>
            </a:r>
            <a:endParaRPr lang="en-US" altLang="zh-CN" sz="2000" dirty="0">
              <a:ea typeface="楷体_GB2312" pitchFamily="49" charset="-122"/>
            </a:endParaRPr>
          </a:p>
          <a:p>
            <a:pPr marL="263525" indent="-263525"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  <a:buFont typeface="Wingdings" pitchFamily="2" charset="2"/>
              <a:buChar char="l"/>
            </a:pPr>
            <a:r>
              <a:rPr lang="en-US" altLang="zh-CN" sz="2000" b="1" dirty="0">
                <a:ea typeface="楷体_GB2312" pitchFamily="49" charset="-122"/>
              </a:rPr>
              <a:t>QQ</a:t>
            </a:r>
            <a:r>
              <a:rPr lang="zh-CN" altLang="en-US" sz="2000" b="1" dirty="0">
                <a:ea typeface="楷体_GB2312" pitchFamily="49" charset="-122"/>
              </a:rPr>
              <a:t>客服  </a:t>
            </a:r>
            <a:r>
              <a:rPr lang="zh-CN" altLang="en-US" sz="2000" dirty="0" smtClean="0">
                <a:ea typeface="楷体_GB2312" pitchFamily="49" charset="-122"/>
              </a:rPr>
              <a:t>：</a:t>
            </a:r>
            <a:r>
              <a:rPr lang="en-US" altLang="zh-CN" sz="2000" dirty="0" smtClean="0">
                <a:ea typeface="楷体_GB2312" pitchFamily="49" charset="-122"/>
              </a:rPr>
              <a:t>400-800-0249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</a:pPr>
            <a:r>
              <a:rPr lang="en-US" altLang="zh-CN" sz="2000" dirty="0">
                <a:ea typeface="楷体_GB2312" pitchFamily="49" charset="-122"/>
              </a:rPr>
              <a:t> </a:t>
            </a:r>
            <a:r>
              <a:rPr lang="en-US" altLang="zh-CN" sz="2000" dirty="0" smtClean="0">
                <a:ea typeface="楷体_GB2312" pitchFamily="49" charset="-122"/>
              </a:rPr>
              <a:t> </a:t>
            </a:r>
            <a:r>
              <a:rPr lang="zh-CN" altLang="en-US" sz="2000" dirty="0" smtClean="0">
                <a:ea typeface="楷体_GB2312" pitchFamily="49" charset="-122"/>
              </a:rPr>
              <a:t> </a:t>
            </a:r>
            <a:r>
              <a:rPr lang="en-US" altLang="zh-CN" sz="2000" b="1" dirty="0" smtClean="0">
                <a:ea typeface="楷体_GB2312" pitchFamily="49" charset="-122"/>
              </a:rPr>
              <a:t>EMAIL   </a:t>
            </a:r>
            <a:r>
              <a:rPr lang="zh-CN" altLang="en-US" sz="2000" dirty="0" smtClean="0">
                <a:ea typeface="楷体_GB2312" pitchFamily="49" charset="-122"/>
              </a:rPr>
              <a:t>： </a:t>
            </a:r>
            <a:r>
              <a:rPr lang="en-US" altLang="zh-CN" sz="2000" dirty="0" smtClean="0">
                <a:ea typeface="楷体_GB2312" pitchFamily="49" charset="-122"/>
                <a:hlinkClick r:id="rId5"/>
              </a:rPr>
              <a:t>service@ebs.org.cn</a:t>
            </a:r>
            <a:endParaRPr lang="en-US" altLang="zh-CN" sz="2000" dirty="0" smtClean="0">
              <a:ea typeface="楷体_GB2312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</a:pPr>
            <a:r>
              <a:rPr lang="zh-CN" altLang="en-US" sz="2000" dirty="0" smtClean="0"/>
              <a:t>  </a:t>
            </a:r>
            <a:r>
              <a:rPr lang="zh-CN" altLang="en-US" sz="2000" b="1" dirty="0" smtClean="0">
                <a:ea typeface="楷体_GB2312" pitchFamily="49" charset="-122"/>
              </a:rPr>
              <a:t>联系地址：</a:t>
            </a:r>
            <a:r>
              <a:rPr lang="zh-CN" altLang="en-US" sz="2000" dirty="0" smtClean="0">
                <a:ea typeface="楷体_GB2312" pitchFamily="49" charset="-122"/>
              </a:rPr>
              <a:t>深圳市福田区华富路华富一街黄木岗市场</a:t>
            </a:r>
            <a:r>
              <a:rPr lang="en-US" altLang="zh-CN" sz="2000" dirty="0" smtClean="0">
                <a:ea typeface="楷体_GB2312" pitchFamily="49" charset="-122"/>
              </a:rPr>
              <a:t>3</a:t>
            </a:r>
            <a:r>
              <a:rPr lang="zh-CN" altLang="en-US" sz="2000" dirty="0" smtClean="0">
                <a:ea typeface="楷体_GB2312" pitchFamily="49" charset="-122"/>
              </a:rPr>
              <a:t>楼</a:t>
            </a:r>
            <a:endParaRPr lang="en-US" altLang="zh-CN" sz="2000" dirty="0" smtClean="0">
              <a:ea typeface="楷体_GB2312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 smtClean="0">
                <a:ea typeface="楷体_GB2312" pitchFamily="49" charset="-122"/>
              </a:rPr>
              <a:t>  官方</a:t>
            </a:r>
            <a:r>
              <a:rPr lang="zh-CN" altLang="en-US" sz="2000" b="1" dirty="0">
                <a:ea typeface="楷体_GB2312" pitchFamily="49" charset="-122"/>
              </a:rPr>
              <a:t>微薄</a:t>
            </a:r>
            <a:r>
              <a:rPr lang="zh-CN" altLang="en-US" sz="2000" b="1" dirty="0" smtClean="0">
                <a:ea typeface="楷体_GB2312" pitchFamily="49" charset="-122"/>
              </a:rPr>
              <a:t>：</a:t>
            </a:r>
            <a:r>
              <a:rPr lang="en-US" altLang="zh-CN" sz="2000" dirty="0">
                <a:ea typeface="楷体_GB2312" pitchFamily="49" charset="-122"/>
                <a:hlinkClick r:id="rId6"/>
              </a:rPr>
              <a:t>http://</a:t>
            </a:r>
            <a:r>
              <a:rPr lang="en-US" altLang="zh-CN" sz="2000" dirty="0">
                <a:ea typeface="楷体_GB2312" pitchFamily="49" charset="-122"/>
                <a:hlinkClick r:id="rId6"/>
              </a:rPr>
              <a:t>weibo.com/ebsorg</a:t>
            </a:r>
            <a:endParaRPr lang="en-US" altLang="zh-CN" sz="2000" dirty="0">
              <a:ea typeface="楷体_GB2312" pitchFamily="49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1400" dirty="0"/>
              <a:t> </a:t>
            </a:r>
            <a:r>
              <a:rPr lang="en-US" altLang="zh-CN" sz="1400" dirty="0" smtClean="0"/>
              <a:t>   </a:t>
            </a:r>
            <a:r>
              <a:rPr lang="zh-CN" altLang="en-US" sz="2000" b="1" dirty="0">
                <a:ea typeface="楷体_GB2312" pitchFamily="49" charset="-122"/>
              </a:rPr>
              <a:t>微信号</a:t>
            </a:r>
            <a:r>
              <a:rPr lang="zh-CN" altLang="en-US" sz="2000" b="1" dirty="0" smtClean="0">
                <a:ea typeface="楷体_GB2312" pitchFamily="49" charset="-122"/>
              </a:rPr>
              <a:t>：   </a:t>
            </a:r>
            <a:r>
              <a:rPr lang="en-US" altLang="zh-CN" sz="2000" b="1" dirty="0" err="1" smtClean="0">
                <a:ea typeface="楷体_GB2312" pitchFamily="49" charset="-122"/>
              </a:rPr>
              <a:t>ebsorg</a:t>
            </a:r>
            <a:endParaRPr lang="en-US" altLang="zh-CN" sz="2000" b="1" dirty="0">
              <a:ea typeface="楷体_GB2312" pitchFamily="49" charset="-122"/>
            </a:endParaRPr>
          </a:p>
          <a:p>
            <a:pPr marL="263525" indent="-263525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  <a:buFont typeface="Wingdings" pitchFamily="2" charset="2"/>
              <a:buChar char="l"/>
            </a:pPr>
            <a:r>
              <a:rPr lang="en-US" sz="2000" b="1" dirty="0" smtClean="0">
                <a:ea typeface="楷体_GB2312" pitchFamily="49" charset="-122"/>
              </a:rPr>
              <a:t>                                    </a:t>
            </a:r>
            <a:endParaRPr lang="en-US" sz="2000" b="1" dirty="0">
              <a:ea typeface="楷体_GB2312" pitchFamily="49" charset="-122"/>
            </a:endParaRPr>
          </a:p>
          <a:p>
            <a:pPr marL="263525" indent="-263525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770021"/>
              </a:buClr>
            </a:pPr>
            <a:r>
              <a:rPr lang="en-US" altLang="zh-CN" sz="2000" dirty="0" smtClean="0">
                <a:ea typeface="楷体_GB2312" pitchFamily="49" charset="-122"/>
              </a:rPr>
              <a:t> </a:t>
            </a:r>
            <a:endParaRPr lang="zh-CN" altLang="en-US" sz="2000" dirty="0">
              <a:ea typeface="楷体_GB2312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52" y="4406646"/>
            <a:ext cx="2070348" cy="20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感谢聆听</a:t>
            </a:r>
            <a:endParaRPr lang="zh-CN" altLang="en-US" dirty="0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众信电子商务交易保障促进中心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0E29-6729-45AE-8ACE-241BC2E12AA2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众信电子商务交易保障促进中心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687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 descr="C:\Users\YIZHANG\AppData\Local\Microsoft\Windows\Temporary Internet Files\Content.IE5\XRPMUYQM\MCj0437121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3" y="2708920"/>
            <a:ext cx="9164413" cy="335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53424" cy="72072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一、什么是网络身份验证服务？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723900" y="2060848"/>
            <a:ext cx="72437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>
                <a:solidFill>
                  <a:srgbClr val="002060"/>
                </a:solidFill>
              </a:rPr>
              <a:t>是</a:t>
            </a:r>
            <a:r>
              <a:rPr lang="zh-CN" altLang="en-US" sz="2800" dirty="0" smtClean="0">
                <a:solidFill>
                  <a:srgbClr val="002060"/>
                </a:solidFill>
              </a:rPr>
              <a:t>由众信网推出</a:t>
            </a:r>
            <a:r>
              <a:rPr lang="zh-CN" altLang="en-US" sz="2800" dirty="0">
                <a:solidFill>
                  <a:srgbClr val="002060"/>
                </a:solidFill>
              </a:rPr>
              <a:t>的一项公益性免费服务；</a:t>
            </a:r>
            <a:endParaRPr lang="en-US" altLang="zh-CN" sz="2800" dirty="0">
              <a:solidFill>
                <a:srgbClr val="00206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>
                <a:solidFill>
                  <a:srgbClr val="002060"/>
                </a:solidFill>
              </a:rPr>
              <a:t>旨在实现企业网上真实主体与网络虚拟主体信息的整合查验与公示；</a:t>
            </a:r>
            <a:endParaRPr lang="en-US" altLang="zh-CN" sz="2800" dirty="0">
              <a:solidFill>
                <a:srgbClr val="00206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2060"/>
                </a:solidFill>
              </a:rPr>
              <a:t>企业</a:t>
            </a:r>
            <a:r>
              <a:rPr lang="zh-CN" altLang="en-US" sz="2800" dirty="0">
                <a:solidFill>
                  <a:srgbClr val="002060"/>
                </a:solidFill>
              </a:rPr>
              <a:t>的网络身份证和通行证。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187624" y="1844824"/>
            <a:ext cx="6877917" cy="331236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7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二</a:t>
            </a:r>
            <a:r>
              <a:rPr lang="zh-CN" altLang="en-US" dirty="0" smtClean="0"/>
              <a:t>、网络身份验证对企业的价值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476375" y="1989138"/>
            <a:ext cx="64801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宋体"/>
              </a:rPr>
              <a:t>● </a:t>
            </a:r>
            <a:r>
              <a:rPr lang="zh-CN" altLang="en-US" sz="3600" dirty="0" smtClean="0">
                <a:solidFill>
                  <a:srgbClr val="002060"/>
                </a:solidFill>
              </a:rPr>
              <a:t>证明</a:t>
            </a:r>
            <a:r>
              <a:rPr lang="zh-CN" altLang="en-US" sz="3600" dirty="0">
                <a:solidFill>
                  <a:srgbClr val="002060"/>
                </a:solidFill>
              </a:rPr>
              <a:t>“你就是你”；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宋体"/>
              </a:rPr>
              <a:t>●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/>
                <a:ea typeface="宋体"/>
              </a:rPr>
              <a:t> </a:t>
            </a:r>
            <a:r>
              <a:rPr lang="zh-CN" altLang="en-US" sz="3600" dirty="0" smtClean="0">
                <a:solidFill>
                  <a:srgbClr val="002060"/>
                </a:solidFill>
              </a:rPr>
              <a:t>让</a:t>
            </a:r>
            <a:r>
              <a:rPr lang="zh-CN" altLang="en-US" sz="3600" dirty="0">
                <a:solidFill>
                  <a:srgbClr val="002060"/>
                </a:solidFill>
              </a:rPr>
              <a:t>客户快速找到“你”；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宋体"/>
                <a:ea typeface="宋体"/>
              </a:rPr>
              <a:t>●</a:t>
            </a:r>
            <a:r>
              <a:rPr lang="zh-CN" altLang="en-US" sz="3600" b="1" dirty="0" smtClean="0">
                <a:solidFill>
                  <a:srgbClr val="002060"/>
                </a:solidFill>
                <a:latin typeface="宋体"/>
                <a:ea typeface="宋体"/>
              </a:rPr>
              <a:t> </a:t>
            </a:r>
            <a:r>
              <a:rPr lang="zh-CN" altLang="en-US" sz="3600" dirty="0" smtClean="0">
                <a:solidFill>
                  <a:srgbClr val="002060"/>
                </a:solidFill>
              </a:rPr>
              <a:t>让</a:t>
            </a:r>
            <a:r>
              <a:rPr lang="zh-CN" altLang="en-US" sz="3600" dirty="0">
                <a:solidFill>
                  <a:srgbClr val="002060"/>
                </a:solidFill>
              </a:rPr>
              <a:t>客户</a:t>
            </a:r>
            <a:r>
              <a:rPr lang="zh-CN" altLang="en-US" sz="3600" dirty="0" smtClean="0">
                <a:solidFill>
                  <a:srgbClr val="002060"/>
                </a:solidFill>
              </a:rPr>
              <a:t>“相信你”。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43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、众信网</a:t>
            </a:r>
            <a:r>
              <a:rPr lang="en-US" altLang="zh-CN" dirty="0" smtClean="0"/>
              <a:t>www.ebs.org.cn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31640" y="1052736"/>
            <a:ext cx="4081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ebs</a:t>
            </a:r>
            <a:r>
              <a:rPr lang="zh-CN" altLang="en-US" sz="2400" b="1" dirty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</a:rPr>
              <a:t>： 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E</a:t>
            </a:r>
            <a:r>
              <a:rPr lang="en-US" altLang="zh-CN" b="1" dirty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</a:rPr>
              <a:t>-business 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B</a:t>
            </a:r>
            <a:r>
              <a:rPr lang="en-US" altLang="zh-CN" b="1" dirty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</a:rPr>
              <a:t>etter </a:t>
            </a:r>
            <a:r>
              <a:rPr lang="en-US" altLang="zh-CN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S</a:t>
            </a:r>
            <a:r>
              <a:rPr lang="en-US" altLang="zh-CN" b="1" dirty="0">
                <a:solidFill>
                  <a:srgbClr val="0070C0"/>
                </a:solidFill>
                <a:latin typeface="华文中宋" pitchFamily="2" charset="-122"/>
                <a:ea typeface="华文中宋" pitchFamily="2" charset="-122"/>
              </a:rPr>
              <a:t>ervice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1844824"/>
            <a:ext cx="9042857" cy="4085032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156176" y="3717032"/>
            <a:ext cx="2666603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</a:t>
            </a:r>
            <a:r>
              <a:rPr lang="zh-CN" altLang="en-US" dirty="0" smtClean="0"/>
              <a:t>、网络身份验证的流程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4067943" cy="6713984"/>
          </a:xfrm>
          <a:prstGeom prst="rect">
            <a:avLst/>
          </a:prstGeom>
        </p:spPr>
      </p:pic>
      <p:pic>
        <p:nvPicPr>
          <p:cNvPr id="2049" name="Picture 1" descr="C:\Users\yaya\AppData\Roaming\Tencent\Users\55422424\QQ\WinTemp\RichOle\YT%OU@6TZA}3MCW2AD2Z3K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156"/>
            <a:ext cx="5055901" cy="34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004048" y="3140968"/>
            <a:ext cx="4118348" cy="1872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60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五、</a:t>
            </a:r>
            <a:r>
              <a:rPr lang="zh-CN" altLang="en-US" dirty="0" smtClean="0"/>
              <a:t>众信验证徽标和证书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 descr="C:\Users\yaya\AppData\Roaming\Tencent\Users\55422424\QQ\WinTemp\RichOle\HY5PPKC8P7JC1C`U(@AC8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72816"/>
            <a:ext cx="493203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3" y="3501008"/>
            <a:ext cx="1584175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91454" y="59407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hlinkClick r:id="rId5"/>
              </a:rPr>
              <a:t>欧莎众信验证证书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5" y="0"/>
            <a:ext cx="5287738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1" y="4920420"/>
            <a:ext cx="2615647" cy="102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六、其他配套服务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686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七、已申请验证的知名网商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048672" cy="48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38" y="1449018"/>
            <a:ext cx="1708962" cy="466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八、网络身份验证</a:t>
            </a:r>
            <a:endParaRPr lang="zh-CN" alt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597352"/>
            <a:ext cx="2133600" cy="268139"/>
          </a:xfrm>
        </p:spPr>
        <p:txBody>
          <a:bodyPr/>
          <a:lstStyle/>
          <a:p>
            <a:fld id="{8319D947-1C5C-4623-93C7-14751A986F97}" type="datetime1">
              <a:rPr lang="zh-CN" altLang="en-US" smtClean="0"/>
              <a:pPr/>
              <a:t>2014/2/25</a:t>
            </a:fld>
            <a:endParaRPr lang="zh-CN" altLang="en-US"/>
          </a:p>
        </p:txBody>
      </p:sp>
      <p:sp>
        <p:nvSpPr>
          <p:cNvPr id="12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68139"/>
          </a:xfrm>
        </p:spPr>
        <p:txBody>
          <a:bodyPr/>
          <a:lstStyle/>
          <a:p>
            <a:r>
              <a:rPr lang="zh-CN" altLang="en-US" dirty="0"/>
              <a:t>众信电子商务交易保障促进中心</a:t>
            </a:r>
          </a:p>
        </p:txBody>
      </p:sp>
      <p:sp>
        <p:nvSpPr>
          <p:cNvPr id="12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597352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124" name="灯片编号占位符 3"/>
          <p:cNvSpPr txBox="1">
            <a:spLocks/>
          </p:cNvSpPr>
          <p:nvPr/>
        </p:nvSpPr>
        <p:spPr>
          <a:xfrm>
            <a:off x="6615113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F4BA8F-7B64-4198-9505-0CB5D4D3B366}" type="slidenum">
              <a:rPr lang="zh-CN" altLang="en-US" smtClean="0">
                <a:solidFill>
                  <a:srgbClr val="777777"/>
                </a:solidFill>
              </a:rPr>
              <a:pPr/>
              <a:t>9</a:t>
            </a:fld>
            <a:endParaRPr lang="zh-CN" altLang="en-US" dirty="0" smtClean="0">
              <a:solidFill>
                <a:srgbClr val="777777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45139" y="2047890"/>
            <a:ext cx="561662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1600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568587" y="2744444"/>
            <a:ext cx="46038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目前，已有</a:t>
            </a:r>
            <a:r>
              <a:rPr lang="en-US" altLang="zh-CN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77865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深圳阿里巴巴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诚信通会员网站点亮红盾，展示深圳企业风采。</a:t>
            </a:r>
          </a:p>
        </p:txBody>
      </p:sp>
      <p:grpSp>
        <p:nvGrpSpPr>
          <p:cNvPr id="3" name="组合 4"/>
          <p:cNvGrpSpPr>
            <a:grpSpLocks/>
          </p:cNvGrpSpPr>
          <p:nvPr/>
        </p:nvGrpSpPr>
        <p:grpSpPr bwMode="auto">
          <a:xfrm>
            <a:off x="683568" y="1899295"/>
            <a:ext cx="2519512" cy="2009354"/>
            <a:chOff x="585912" y="1844824"/>
            <a:chExt cx="1924050" cy="1535035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35" y="2457025"/>
              <a:ext cx="1923227" cy="92283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912" y="1844824"/>
              <a:ext cx="1924050" cy="56194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568587" y="2005939"/>
            <a:ext cx="381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初期合作，成效显著</a:t>
            </a:r>
          </a:p>
        </p:txBody>
      </p:sp>
      <p:grpSp>
        <p:nvGrpSpPr>
          <p:cNvPr id="5" name="组合 5"/>
          <p:cNvGrpSpPr/>
          <p:nvPr/>
        </p:nvGrpSpPr>
        <p:grpSpPr>
          <a:xfrm>
            <a:off x="775206" y="4319597"/>
            <a:ext cx="6965146" cy="2061731"/>
            <a:chOff x="775206" y="3861048"/>
            <a:chExt cx="6965146" cy="2061731"/>
          </a:xfrm>
        </p:grpSpPr>
        <p:grpSp>
          <p:nvGrpSpPr>
            <p:cNvPr id="6" name="组合 2"/>
            <p:cNvGrpSpPr/>
            <p:nvPr/>
          </p:nvGrpSpPr>
          <p:grpSpPr>
            <a:xfrm>
              <a:off x="775206" y="4076517"/>
              <a:ext cx="4284663" cy="1846262"/>
              <a:chOff x="4445668" y="4175026"/>
              <a:chExt cx="4284663" cy="1846262"/>
            </a:xfrm>
          </p:grpSpPr>
          <p:sp>
            <p:nvSpPr>
              <p:cNvPr id="15" name="TextBox 15"/>
              <p:cNvSpPr txBox="1">
                <a:spLocks noChangeArrowheads="1"/>
              </p:cNvSpPr>
              <p:nvPr/>
            </p:nvSpPr>
            <p:spPr bwMode="auto">
              <a:xfrm>
                <a:off x="4445668" y="4821138"/>
                <a:ext cx="4284663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正在积极开展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包括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网络身份验证、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实地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验证、众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信与电商平台数据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互通、共建企业综合信用体系等内容，为将来打造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全国性电子商务可信</a:t>
                </a:r>
                <a:r>
                  <a:rPr lang="zh-CN" altLang="en-US" dirty="0">
                    <a:latin typeface="微软雅黑" pitchFamily="34" charset="-122"/>
                    <a:ea typeface="微软雅黑" pitchFamily="34" charset="-122"/>
                  </a:rPr>
                  <a:t>交易环境建立基础。</a:t>
                </a:r>
              </a:p>
            </p:txBody>
          </p:sp>
          <p:sp>
            <p:nvSpPr>
              <p:cNvPr id="16" name="TextBox 16"/>
              <p:cNvSpPr txBox="1">
                <a:spLocks noChangeArrowheads="1"/>
              </p:cNvSpPr>
              <p:nvPr/>
            </p:nvSpPr>
            <p:spPr bwMode="auto">
              <a:xfrm>
                <a:off x="4679825" y="4175026"/>
                <a:ext cx="3816350" cy="52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r>
                  <a:rPr lang="zh-CN" altLang="en-US" sz="28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深度合作，共建大业</a:t>
                </a: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2999" y="3861048"/>
              <a:ext cx="2517353" cy="18002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任意多边形 3"/>
          <p:cNvSpPr/>
          <p:nvPr/>
        </p:nvSpPr>
        <p:spPr>
          <a:xfrm>
            <a:off x="539552" y="3743533"/>
            <a:ext cx="8283227" cy="648072"/>
          </a:xfrm>
          <a:custGeom>
            <a:avLst/>
            <a:gdLst>
              <a:gd name="connsiteX0" fmla="*/ 0 w 8331200"/>
              <a:gd name="connsiteY0" fmla="*/ 584200 h 596900"/>
              <a:gd name="connsiteX1" fmla="*/ 4178300 w 8331200"/>
              <a:gd name="connsiteY1" fmla="*/ 596900 h 596900"/>
              <a:gd name="connsiteX2" fmla="*/ 4178300 w 8331200"/>
              <a:gd name="connsiteY2" fmla="*/ 0 h 596900"/>
              <a:gd name="connsiteX3" fmla="*/ 8331200 w 8331200"/>
              <a:gd name="connsiteY3" fmla="*/ 254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31200" h="596900">
                <a:moveTo>
                  <a:pt x="0" y="584200"/>
                </a:moveTo>
                <a:lnTo>
                  <a:pt x="4178300" y="596900"/>
                </a:lnTo>
                <a:lnTo>
                  <a:pt x="4178300" y="0"/>
                </a:lnTo>
                <a:lnTo>
                  <a:pt x="8331200" y="25400"/>
                </a:lnTo>
              </a:path>
            </a:pathLst>
          </a:custGeom>
          <a:noFill/>
          <a:ln w="2222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39552" y="126876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截止今日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，共有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10750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家网商申请了网络身份验证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63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PT素材夹_0411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PPT素材夹_0411 (2)</Template>
  <TotalTime>3479</TotalTime>
  <Words>486</Words>
  <Application>Microsoft Office PowerPoint</Application>
  <PresentationFormat>全屏显示(4:3)</PresentationFormat>
  <Paragraphs>58</Paragraphs>
  <Slides>11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PPT素材夹_0411 (2)</vt:lpstr>
      <vt:lpstr>电子商务企业网络身份验证</vt:lpstr>
      <vt:lpstr>一、什么是网络身份验证服务？</vt:lpstr>
      <vt:lpstr>二、网络身份验证对企业的价值</vt:lpstr>
      <vt:lpstr>三、众信网www.ebs.org.cn</vt:lpstr>
      <vt:lpstr>四、网络身份验证的流程</vt:lpstr>
      <vt:lpstr>五、众信验证徽标和证书</vt:lpstr>
      <vt:lpstr>六、其他配套服务</vt:lpstr>
      <vt:lpstr>七、已申请验证的知名网商</vt:lpstr>
      <vt:lpstr>八、网络身份验证</vt:lpstr>
      <vt:lpstr>九、联系方式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点击此处添加幻灯主标题</dc:title>
  <dc:subject>TP-营造建筑</dc:subject>
  <dc:creator>Lenovo</dc:creator>
  <cp:keywords>XS-普屏 4：3;SC-淡蓝色;BG-浅色;DH-静态;XJ-二级</cp:keywords>
  <dc:description>我爱PPT中文网</dc:description>
  <cp:lastModifiedBy>梁晓燕</cp:lastModifiedBy>
  <cp:revision>178</cp:revision>
  <dcterms:created xsi:type="dcterms:W3CDTF">2012-10-26T01:55:35Z</dcterms:created>
  <dcterms:modified xsi:type="dcterms:W3CDTF">2014-02-25T03:21:49Z</dcterms:modified>
  <cp:category>UDi-主题模板</cp:category>
</cp:coreProperties>
</file>